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5CD3E6D-1C77-4AA5-A28B-1EF7A10274BD}">
  <a:tblStyle styleId="{65CD3E6D-1C77-4AA5-A28B-1EF7A10274BD}"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a227a852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a227a852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0"/>
              </a:spcAft>
              <a:buNone/>
            </a:pPr>
            <a:r>
              <a:rPr lang="en" sz="1200">
                <a:solidFill>
                  <a:srgbClr val="222222"/>
                </a:solidFill>
                <a:highlight>
                  <a:srgbClr val="FFFFFF"/>
                </a:highlight>
                <a:latin typeface="Times New Roman"/>
                <a:ea typeface="Times New Roman"/>
                <a:cs typeface="Times New Roman"/>
                <a:sym typeface="Times New Roman"/>
              </a:rPr>
              <a:t>①After having the appropriate tweet data, we draw on the method of sentiment analysis in natural language processing, which uses the sentiment dictionaries based on large-scale statistics to quantify the positive, negative and neutral sentiment scores of each tweet.</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200000"/>
              </a:lnSpc>
              <a:spcBef>
                <a:spcPts val="1100"/>
              </a:spcBef>
              <a:spcAft>
                <a:spcPts val="700"/>
              </a:spcAft>
              <a:buClr>
                <a:srgbClr val="000000"/>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②We looked for two sets of sentiment dictionaries, one is SentiWordNet [7] from NLTK package for English words and the other is Emoji Sentiment Ranking for emojis [8]. The constructions of them are shown in Figure 3.</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a227a852f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a227a852f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The next thing to do is segmentation. We remove all URLs, punctuation, and stop words in each tweet, then split the tweets into tokens and lemmatize all tokens. Finally, we use the average of the positive scores of each token to get the scores of the sentence.</a:t>
            </a:r>
            <a:r>
              <a:rPr lang="en" sz="1000">
                <a:solidFill>
                  <a:srgbClr val="222222"/>
                </a:solidFill>
                <a:highlight>
                  <a:srgbClr val="FFFFFF"/>
                </a:highlight>
                <a:latin typeface="Times New Roman"/>
                <a:ea typeface="Times New Roman"/>
                <a:cs typeface="Times New Roman"/>
                <a:sym typeface="Times New Roman"/>
              </a:rPr>
              <a:t> </a:t>
            </a:r>
            <a:r>
              <a:rPr lang="en" sz="1200">
                <a:solidFill>
                  <a:srgbClr val="222222"/>
                </a:solidFill>
                <a:highlight>
                  <a:srgbClr val="FFFFFF"/>
                </a:highlight>
                <a:latin typeface="Times New Roman"/>
                <a:ea typeface="Times New Roman"/>
                <a:cs typeface="Times New Roman"/>
                <a:sym typeface="Times New Roman"/>
              </a:rPr>
              <a:t>Among four scores, </a:t>
            </a:r>
            <a:r>
              <a:rPr i="1" lang="en" sz="1200">
                <a:solidFill>
                  <a:srgbClr val="222222"/>
                </a:solidFill>
                <a:highlight>
                  <a:srgbClr val="FFFFFF"/>
                </a:highlight>
                <a:latin typeface="Times New Roman"/>
                <a:ea typeface="Times New Roman"/>
                <a:cs typeface="Times New Roman"/>
                <a:sym typeface="Times New Roman"/>
              </a:rPr>
              <a:t>emoji score</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text score</a:t>
            </a:r>
            <a:r>
              <a:rPr lang="en" sz="1200">
                <a:solidFill>
                  <a:srgbClr val="222222"/>
                </a:solidFill>
                <a:highlight>
                  <a:srgbClr val="FFFFFF"/>
                </a:highlight>
                <a:latin typeface="Times New Roman"/>
                <a:ea typeface="Times New Roman"/>
                <a:cs typeface="Times New Roman"/>
                <a:sym typeface="Times New Roman"/>
              </a:rPr>
              <a:t> and </a:t>
            </a:r>
            <a:r>
              <a:rPr i="1" lang="en" sz="1200">
                <a:solidFill>
                  <a:srgbClr val="222222"/>
                </a:solidFill>
                <a:highlight>
                  <a:srgbClr val="FFFFFF"/>
                </a:highlight>
                <a:latin typeface="Times New Roman"/>
                <a:ea typeface="Times New Roman"/>
                <a:cs typeface="Times New Roman"/>
                <a:sym typeface="Times New Roman"/>
              </a:rPr>
              <a:t>content score</a:t>
            </a:r>
            <a:r>
              <a:rPr lang="en" sz="1200">
                <a:solidFill>
                  <a:srgbClr val="222222"/>
                </a:solidFill>
                <a:highlight>
                  <a:srgbClr val="FFFFFF"/>
                </a:highlight>
                <a:latin typeface="Times New Roman"/>
                <a:ea typeface="Times New Roman"/>
                <a:cs typeface="Times New Roman"/>
                <a:sym typeface="Times New Roman"/>
              </a:rPr>
              <a:t> are calculated by using </a:t>
            </a:r>
            <a:r>
              <a:rPr i="1" lang="en" sz="1200">
                <a:solidFill>
                  <a:srgbClr val="222222"/>
                </a:solidFill>
                <a:highlight>
                  <a:srgbClr val="FFFFFF"/>
                </a:highlight>
                <a:latin typeface="Times New Roman"/>
                <a:ea typeface="Times New Roman"/>
                <a:cs typeface="Times New Roman"/>
                <a:sym typeface="Times New Roman"/>
              </a:rPr>
              <a:t>split emoji</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split text</a:t>
            </a:r>
            <a:r>
              <a:rPr lang="en" sz="1200">
                <a:solidFill>
                  <a:srgbClr val="222222"/>
                </a:solidFill>
                <a:highlight>
                  <a:srgbClr val="FFFFFF"/>
                </a:highlight>
                <a:latin typeface="Times New Roman"/>
                <a:ea typeface="Times New Roman"/>
                <a:cs typeface="Times New Roman"/>
                <a:sym typeface="Times New Roman"/>
              </a:rPr>
              <a:t> and </a:t>
            </a:r>
            <a:r>
              <a:rPr i="1" lang="en" sz="1200">
                <a:solidFill>
                  <a:srgbClr val="222222"/>
                </a:solidFill>
                <a:highlight>
                  <a:srgbClr val="FFFFFF"/>
                </a:highlight>
                <a:latin typeface="Times New Roman"/>
                <a:ea typeface="Times New Roman"/>
                <a:cs typeface="Times New Roman"/>
                <a:sym typeface="Times New Roman"/>
              </a:rPr>
              <a:t>split content</a:t>
            </a:r>
            <a:r>
              <a:rPr lang="en" sz="1200">
                <a:solidFill>
                  <a:srgbClr val="222222"/>
                </a:solidFill>
                <a:highlight>
                  <a:srgbClr val="FFFFFF"/>
                </a:highlight>
                <a:latin typeface="Times New Roman"/>
                <a:ea typeface="Times New Roman"/>
                <a:cs typeface="Times New Roman"/>
                <a:sym typeface="Times New Roman"/>
              </a:rPr>
              <a:t>, respectively. And </a:t>
            </a:r>
            <a:r>
              <a:rPr i="1" lang="en" sz="1200">
                <a:solidFill>
                  <a:srgbClr val="222222"/>
                </a:solidFill>
                <a:highlight>
                  <a:srgbClr val="FFFFFF"/>
                </a:highlight>
                <a:latin typeface="Times New Roman"/>
                <a:ea typeface="Times New Roman"/>
                <a:cs typeface="Times New Roman"/>
                <a:sym typeface="Times New Roman"/>
              </a:rPr>
              <a:t>score</a:t>
            </a:r>
            <a:r>
              <a:rPr lang="en" sz="1200">
                <a:solidFill>
                  <a:srgbClr val="222222"/>
                </a:solidFill>
                <a:highlight>
                  <a:srgbClr val="FFFFFF"/>
                </a:highlight>
                <a:latin typeface="Times New Roman"/>
                <a:ea typeface="Times New Roman"/>
                <a:cs typeface="Times New Roman"/>
                <a:sym typeface="Times New Roman"/>
              </a:rPr>
              <a:t> equals 50% </a:t>
            </a:r>
            <a:r>
              <a:rPr i="1" lang="en" sz="1200">
                <a:solidFill>
                  <a:srgbClr val="222222"/>
                </a:solidFill>
                <a:highlight>
                  <a:srgbClr val="FFFFFF"/>
                </a:highlight>
                <a:latin typeface="Times New Roman"/>
                <a:ea typeface="Times New Roman"/>
                <a:cs typeface="Times New Roman"/>
                <a:sym typeface="Times New Roman"/>
              </a:rPr>
              <a:t>emoji score</a:t>
            </a:r>
            <a:r>
              <a:rPr lang="en" sz="1200">
                <a:solidFill>
                  <a:srgbClr val="222222"/>
                </a:solidFill>
                <a:highlight>
                  <a:srgbClr val="FFFFFF"/>
                </a:highlight>
                <a:latin typeface="Times New Roman"/>
                <a:ea typeface="Times New Roman"/>
                <a:cs typeface="Times New Roman"/>
                <a:sym typeface="Times New Roman"/>
              </a:rPr>
              <a:t> plus 50% </a:t>
            </a:r>
            <a:r>
              <a:rPr i="1" lang="en" sz="1200">
                <a:solidFill>
                  <a:srgbClr val="222222"/>
                </a:solidFill>
                <a:highlight>
                  <a:srgbClr val="FFFFFF"/>
                </a:highlight>
                <a:latin typeface="Times New Roman"/>
                <a:ea typeface="Times New Roman"/>
                <a:cs typeface="Times New Roman"/>
                <a:sym typeface="Times New Roman"/>
              </a:rPr>
              <a:t>text score</a:t>
            </a:r>
            <a:r>
              <a:rPr lang="en" sz="1200">
                <a:solidFill>
                  <a:srgbClr val="222222"/>
                </a:solidFill>
                <a:highlight>
                  <a:srgbClr val="FFFFFF"/>
                </a:highlight>
                <a:latin typeface="Times New Roman"/>
                <a:ea typeface="Times New Roman"/>
                <a:cs typeface="Times New Roman"/>
                <a:sym typeface="Times New Roman"/>
              </a:rPr>
              <a:t>. The reason that we give emoji and text equal weights is because in some cases that people use diverse languages or social-media-kind way of expression on twitter.</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a227a852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a227a852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Clr>
                <a:srgbClr val="000000"/>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 Figure 5 shows some cases.</a:t>
            </a:r>
            <a:r>
              <a:rPr lang="en" sz="1000">
                <a:solidFill>
                  <a:srgbClr val="222222"/>
                </a:solidFill>
                <a:highlight>
                  <a:srgbClr val="FFFFFF"/>
                </a:highlight>
                <a:latin typeface="Times New Roman"/>
                <a:ea typeface="Times New Roman"/>
                <a:cs typeface="Times New Roman"/>
                <a:sym typeface="Times New Roman"/>
              </a:rPr>
              <a:t> </a:t>
            </a:r>
            <a:r>
              <a:rPr lang="en" sz="1200">
                <a:solidFill>
                  <a:srgbClr val="222222"/>
                </a:solidFill>
                <a:highlight>
                  <a:srgbClr val="FFFFFF"/>
                </a:highlight>
                <a:latin typeface="Times New Roman"/>
                <a:ea typeface="Times New Roman"/>
                <a:cs typeface="Times New Roman"/>
                <a:sym typeface="Times New Roman"/>
              </a:rPr>
              <a:t>Finally, we filter out 70,000 rows with a non-zero </a:t>
            </a:r>
            <a:r>
              <a:rPr i="1" lang="en" sz="1200">
                <a:solidFill>
                  <a:srgbClr val="222222"/>
                </a:solidFill>
                <a:highlight>
                  <a:srgbClr val="FFFFFF"/>
                </a:highlight>
                <a:latin typeface="Times New Roman"/>
                <a:ea typeface="Times New Roman"/>
                <a:cs typeface="Times New Roman"/>
                <a:sym typeface="Times New Roman"/>
              </a:rPr>
              <a:t>score</a:t>
            </a:r>
            <a:r>
              <a:rPr lang="en" sz="1200">
                <a:solidFill>
                  <a:srgbClr val="222222"/>
                </a:solidFill>
                <a:highlight>
                  <a:srgbClr val="FFFFFF"/>
                </a:highlight>
                <a:latin typeface="Times New Roman"/>
                <a:ea typeface="Times New Roman"/>
                <a:cs typeface="Times New Roman"/>
                <a:sym typeface="Times New Roman"/>
              </a:rPr>
              <a:t> as the final available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a227a852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a227a852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We briefly analyzed the posting number of geo-tagged tweets and the sentiment scores of these tweets from a time-spatial view. Figure 8 shows several time-spatial maps.</a:t>
            </a:r>
            <a:r>
              <a:rPr lang="en" sz="1000">
                <a:solidFill>
                  <a:srgbClr val="222222"/>
                </a:solidFill>
                <a:highlight>
                  <a:srgbClr val="FFFFFF"/>
                </a:highlight>
                <a:latin typeface="Times New Roman"/>
                <a:ea typeface="Times New Roman"/>
                <a:cs typeface="Times New Roman"/>
                <a:sym typeface="Times New Roman"/>
              </a:rPr>
              <a:t> </a:t>
            </a:r>
            <a:r>
              <a:rPr lang="en" sz="1200">
                <a:solidFill>
                  <a:srgbClr val="222222"/>
                </a:solidFill>
                <a:highlight>
                  <a:srgbClr val="FFFFFF"/>
                </a:highlight>
                <a:latin typeface="Times New Roman"/>
                <a:ea typeface="Times New Roman"/>
                <a:cs typeface="Times New Roman"/>
                <a:sym typeface="Times New Roman"/>
              </a:rPr>
              <a:t>The left plotting shows people in NYC are more likely to post geo-tagged tweets in mid &amp; low Manhattan, downtown Brooklyn and JFK (Maybe to memory that they are arriving or leaving the city).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a227a852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a227a852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of positive emotion scores, more random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a227a852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a227a852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Clr>
                <a:srgbClr val="000000"/>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the correlations between the first group of socio-economic features and four emotion scores show that these features are around 20%~30% positive correlated with our emotion.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a227a852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a227a852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We use the Ridge and Lasso models for regression. Our target value is the </a:t>
            </a:r>
            <a:r>
              <a:rPr i="1" lang="en" sz="1200">
                <a:solidFill>
                  <a:srgbClr val="222222"/>
                </a:solidFill>
                <a:highlight>
                  <a:srgbClr val="FFFFFF"/>
                </a:highlight>
                <a:latin typeface="Times New Roman"/>
                <a:ea typeface="Times New Roman"/>
                <a:cs typeface="Times New Roman"/>
                <a:sym typeface="Times New Roman"/>
              </a:rPr>
              <a:t>score </a:t>
            </a:r>
            <a:r>
              <a:rPr lang="en" sz="1200">
                <a:solidFill>
                  <a:srgbClr val="222222"/>
                </a:solidFill>
                <a:highlight>
                  <a:srgbClr val="FFFFFF"/>
                </a:highlight>
                <a:latin typeface="Times New Roman"/>
                <a:ea typeface="Times New Roman"/>
                <a:cs typeface="Times New Roman"/>
                <a:sym typeface="Times New Roman"/>
              </a:rPr>
              <a:t>column. The entire data set is divided into training and testing sets by 9:1. Table 1 shows the evaluation on both models with optimal </a:t>
            </a:r>
            <a:r>
              <a:rPr i="1" lang="en">
                <a:solidFill>
                  <a:srgbClr val="222222"/>
                </a:solidFill>
                <a:highlight>
                  <a:srgbClr val="FFFFFF"/>
                </a:highlight>
                <a:latin typeface="Roboto"/>
                <a:ea typeface="Roboto"/>
                <a:cs typeface="Roboto"/>
                <a:sym typeface="Roboto"/>
              </a:rPr>
              <a:t>α</a:t>
            </a:r>
            <a:r>
              <a:rPr lang="en" sz="1200">
                <a:solidFill>
                  <a:srgbClr val="222222"/>
                </a:solidFill>
                <a:highlight>
                  <a:srgbClr val="FFFFFF"/>
                </a:highlight>
                <a:latin typeface="Times New Roman"/>
                <a:ea typeface="Times New Roman"/>
                <a:cs typeface="Times New Roman"/>
                <a:sym typeface="Times New Roman"/>
              </a:rPr>
              <a:t>. The model consisting of income, house price and land price has about 10~15% explanatory ability.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a227a852f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a227a852f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None/>
            </a:pPr>
            <a:r>
              <a:rPr lang="en" sz="1200">
                <a:solidFill>
                  <a:srgbClr val="222222"/>
                </a:solidFill>
                <a:latin typeface="Times New Roman"/>
                <a:ea typeface="Times New Roman"/>
                <a:cs typeface="Times New Roman"/>
                <a:sym typeface="Times New Roman"/>
              </a:rPr>
              <a:t>Since the prediction results on regression models are poor, we decide to discretize the target </a:t>
            </a:r>
            <a:r>
              <a:rPr i="1" lang="en" sz="1200">
                <a:solidFill>
                  <a:srgbClr val="222222"/>
                </a:solidFill>
                <a:latin typeface="Times New Roman"/>
                <a:ea typeface="Times New Roman"/>
                <a:cs typeface="Times New Roman"/>
                <a:sym typeface="Times New Roman"/>
              </a:rPr>
              <a:t>score</a:t>
            </a:r>
            <a:r>
              <a:rPr lang="en" sz="1200">
                <a:solidFill>
                  <a:srgbClr val="222222"/>
                </a:solidFill>
                <a:latin typeface="Times New Roman"/>
                <a:ea typeface="Times New Roman"/>
                <a:cs typeface="Times New Roman"/>
                <a:sym typeface="Times New Roman"/>
              </a:rPr>
              <a:t>. The result of discretization can be understood as that we divide the emotion score into multiple degrees from weak to strong. The processed data are shown in Figure 10.</a:t>
            </a:r>
            <a:r>
              <a:rPr lang="en" sz="1200">
                <a:solidFill>
                  <a:srgbClr val="222222"/>
                </a:solidFill>
                <a:highlight>
                  <a:srgbClr val="FFFFFF"/>
                </a:highlight>
                <a:latin typeface="Times New Roman"/>
                <a:ea typeface="Times New Roman"/>
                <a:cs typeface="Times New Roman"/>
                <a:sym typeface="Times New Roman"/>
              </a:rPr>
              <a:t> We use the Logistic models. Table 2 shows the evaluation with the param C=10000.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0592371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0592371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Based on the regression result, wealth and happiness are positively related, but the relationship is not decisive. However, socio-economic data can help generally judge the intensity of a person's positive emotion according to the classification accuracy (0.4797). </a:t>
            </a:r>
            <a:endParaRPr sz="1800">
              <a:solidFill>
                <a:schemeClr val="accent1"/>
              </a:solidFill>
              <a:latin typeface="Lato"/>
              <a:ea typeface="Lato"/>
              <a:cs typeface="Lato"/>
              <a:sym typeface="Lato"/>
            </a:endParaRPr>
          </a:p>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We can tell that happiness is not dependent on wealth! There are many determinants, which reveal more significance than money, such as sense of safety, love and belonging, esteem and self-actualization that lead people towards happiness. Money has 15% impact on happiness, the rest 85% depends on ourselves.</a:t>
            </a:r>
            <a:endParaRPr sz="1800">
              <a:solidFill>
                <a:schemeClr val="accent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a227a852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a227a852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508055b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508055b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5064fb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5064fb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08055e3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08055e3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this paper also try to calculate the correlations between emojis and some WDI(</a:t>
            </a:r>
            <a:r>
              <a:rPr lang="en">
                <a:solidFill>
                  <a:srgbClr val="222222"/>
                </a:solidFill>
                <a:highlight>
                  <a:srgbClr val="FFFFFF"/>
                </a:highlight>
              </a:rPr>
              <a:t>World Development Indicators</a:t>
            </a:r>
            <a:r>
              <a:rPr lang="en"/>
              <a:t>) like GDP per capita</a:t>
            </a:r>
            <a:r>
              <a:rPr lang="en">
                <a:solidFill>
                  <a:srgbClr val="222222"/>
                </a:solidFill>
                <a:highlight>
                  <a:srgbClr val="FFFFFF"/>
                </a:highlight>
              </a:rPr>
              <a:t>. </a:t>
            </a:r>
            <a:r>
              <a:rPr lang="en"/>
              <a:t>It do tell us some things, but we want to know more detailedly!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508055b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508055b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The Mean Household Income Data in NYC is from U.S. Census Bureau, 2012 - 2016 5-Year American Community Survey. Firstly we groupby the data by zipcode. Then we drop redundant columns and keep </a:t>
            </a:r>
            <a:r>
              <a:rPr i="1" lang="en" sz="1200">
                <a:solidFill>
                  <a:srgbClr val="222222"/>
                </a:solidFill>
                <a:highlight>
                  <a:srgbClr val="FFFFFF"/>
                </a:highlight>
                <a:latin typeface="Times New Roman"/>
                <a:ea typeface="Times New Roman"/>
                <a:cs typeface="Times New Roman"/>
                <a:sym typeface="Times New Roman"/>
              </a:rPr>
              <a:t>Zipcode</a:t>
            </a:r>
            <a:r>
              <a:rPr lang="en" sz="1200">
                <a:solidFill>
                  <a:srgbClr val="222222"/>
                </a:solidFill>
                <a:highlight>
                  <a:srgbClr val="FFFFFF"/>
                </a:highlight>
                <a:latin typeface="Times New Roman"/>
                <a:ea typeface="Times New Roman"/>
                <a:cs typeface="Times New Roman"/>
                <a:sym typeface="Times New Roman"/>
              </a:rPr>
              <a:t> column and the </a:t>
            </a:r>
            <a:r>
              <a:rPr i="1" lang="en" sz="1200">
                <a:solidFill>
                  <a:srgbClr val="222222"/>
                </a:solidFill>
                <a:highlight>
                  <a:srgbClr val="FFFFFF"/>
                </a:highlight>
                <a:latin typeface="Times New Roman"/>
                <a:ea typeface="Times New Roman"/>
                <a:cs typeface="Times New Roman"/>
                <a:sym typeface="Times New Roman"/>
              </a:rPr>
              <a:t>Mean Household Income</a:t>
            </a:r>
            <a:r>
              <a:rPr lang="en" sz="1200">
                <a:solidFill>
                  <a:srgbClr val="222222"/>
                </a:solidFill>
                <a:highlight>
                  <a:srgbClr val="FFFFFF"/>
                </a:highlight>
                <a:latin typeface="Times New Roman"/>
                <a:ea typeface="Times New Roman"/>
                <a:cs typeface="Times New Roman"/>
                <a:sym typeface="Times New Roman"/>
              </a:rPr>
              <a:t> column. Finally, we find that there are some NAN values in data. So we clean up data by dropping these NAN values. Figure 6 shows Downtown Manhattan and downtown Brooklyn have the highest mean household income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a227a852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a227a852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a25fc652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a25fc652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a227a852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a227a852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1.Select NYC parts; 2.Remove NaNs; 3.PCA for dimensionality reduction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a227a852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a227a852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a25fc652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a25fc652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100"/>
              </a:spcBef>
              <a:spcAft>
                <a:spcPts val="700"/>
              </a:spcAft>
              <a:buClr>
                <a:srgbClr val="000000"/>
              </a:buClr>
              <a:buSzPts val="1100"/>
              <a:buFont typeface="Arial"/>
              <a:buNone/>
            </a:pPr>
            <a:r>
              <a:rPr lang="en" sz="1200">
                <a:solidFill>
                  <a:srgbClr val="222222"/>
                </a:solidFill>
                <a:highlight>
                  <a:srgbClr val="FFFFFF"/>
                </a:highlight>
                <a:latin typeface="Times New Roman"/>
                <a:ea typeface="Times New Roman"/>
                <a:cs typeface="Times New Roman"/>
                <a:sym typeface="Times New Roman"/>
              </a:rPr>
              <a:t>Through the time series of tweets in every zip areas, we can find that people’s tweeting has an obvious circadian pattern. So, we select out the tweets possibly posted in a residential area by limiting their posting time.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gi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gif"/><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84147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2000">
                <a:solidFill>
                  <a:srgbClr val="1A1A1A"/>
                </a:solidFill>
              </a:rPr>
              <a:t>ADS Final Project</a:t>
            </a:r>
            <a:endParaRPr sz="2000">
              <a:solidFill>
                <a:srgbClr val="1A1A1A"/>
              </a:solidFill>
            </a:endParaRPr>
          </a:p>
          <a:p>
            <a:pPr indent="0" lvl="0" marL="0" rtl="0" algn="l">
              <a:spcBef>
                <a:spcPts val="0"/>
              </a:spcBef>
              <a:spcAft>
                <a:spcPts val="0"/>
              </a:spcAft>
              <a:buNone/>
            </a:pPr>
            <a:r>
              <a:rPr lang="en" sz="4000">
                <a:solidFill>
                  <a:srgbClr val="1A1A1A"/>
                </a:solidFill>
              </a:rPr>
              <a:t>Does Money Make People Happy</a:t>
            </a:r>
            <a:r>
              <a:rPr lang="en" sz="4000">
                <a:solidFill>
                  <a:srgbClr val="1A1A1A"/>
                </a:solidFill>
              </a:rPr>
              <a:t>?</a:t>
            </a:r>
            <a:endParaRPr sz="4000"/>
          </a:p>
        </p:txBody>
      </p:sp>
      <p:sp>
        <p:nvSpPr>
          <p:cNvPr id="87" name="Google Shape;87;p13"/>
          <p:cNvSpPr txBox="1"/>
          <p:nvPr>
            <p:ph idx="1" type="subTitle"/>
          </p:nvPr>
        </p:nvSpPr>
        <p:spPr>
          <a:xfrm>
            <a:off x="727952" y="2445950"/>
            <a:ext cx="7688100" cy="541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200">
                <a:solidFill>
                  <a:srgbClr val="1A1A1A"/>
                </a:solidFill>
                <a:latin typeface="Raleway"/>
                <a:ea typeface="Raleway"/>
                <a:cs typeface="Raleway"/>
                <a:sym typeface="Raleway"/>
              </a:rPr>
              <a:t>Team members: Junru Lu, Shijia Gu, Asilayi Bahetibieke, Jingtian Zhou</a:t>
            </a:r>
            <a:endParaRPr b="1" sz="1200">
              <a:solidFill>
                <a:srgbClr val="1A1A1A"/>
              </a:solidFill>
              <a:latin typeface="Raleway"/>
              <a:ea typeface="Raleway"/>
              <a:cs typeface="Raleway"/>
              <a:sym typeface="Raleway"/>
            </a:endParaRPr>
          </a:p>
          <a:p>
            <a:pPr indent="0" lvl="0" marL="0" rtl="0" algn="l">
              <a:lnSpc>
                <a:spcPct val="200000"/>
              </a:lnSpc>
              <a:spcBef>
                <a:spcPts val="0"/>
              </a:spcBef>
              <a:spcAft>
                <a:spcPts val="0"/>
              </a:spcAft>
              <a:buNone/>
            </a:pPr>
            <a:r>
              <a:rPr b="1" lang="en" sz="1200">
                <a:solidFill>
                  <a:srgbClr val="1A1A1A"/>
                </a:solidFill>
                <a:latin typeface="Raleway"/>
                <a:ea typeface="Raleway"/>
                <a:cs typeface="Raleway"/>
                <a:sym typeface="Raleway"/>
              </a:rPr>
              <a:t>Instructor: Prof. Sobolevsky </a:t>
            </a:r>
            <a:endParaRPr b="1" sz="1200">
              <a:solidFill>
                <a:srgbClr val="1A1A1A"/>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emotion</a:t>
            </a:r>
            <a:endParaRPr/>
          </a:p>
        </p:txBody>
      </p:sp>
      <p:pic>
        <p:nvPicPr>
          <p:cNvPr id="153" name="Google Shape;153;p22"/>
          <p:cNvPicPr preferRelativeResize="0"/>
          <p:nvPr/>
        </p:nvPicPr>
        <p:blipFill>
          <a:blip r:embed="rId3">
            <a:alphaModFix/>
          </a:blip>
          <a:stretch>
            <a:fillRect/>
          </a:stretch>
        </p:blipFill>
        <p:spPr>
          <a:xfrm>
            <a:off x="729450" y="1853850"/>
            <a:ext cx="5943600" cy="1476375"/>
          </a:xfrm>
          <a:prstGeom prst="rect">
            <a:avLst/>
          </a:prstGeom>
          <a:noFill/>
          <a:ln>
            <a:noFill/>
          </a:ln>
        </p:spPr>
      </p:pic>
      <p:pic>
        <p:nvPicPr>
          <p:cNvPr id="154" name="Google Shape;154;p22"/>
          <p:cNvPicPr preferRelativeResize="0"/>
          <p:nvPr/>
        </p:nvPicPr>
        <p:blipFill rotWithShape="1">
          <a:blip r:embed="rId4">
            <a:alphaModFix/>
          </a:blip>
          <a:srcRect b="0" l="1565" r="1205" t="0"/>
          <a:stretch/>
        </p:blipFill>
        <p:spPr>
          <a:xfrm>
            <a:off x="770600" y="3254025"/>
            <a:ext cx="5861301" cy="1700250"/>
          </a:xfrm>
          <a:prstGeom prst="rect">
            <a:avLst/>
          </a:prstGeom>
          <a:noFill/>
          <a:ln>
            <a:noFill/>
          </a:ln>
        </p:spPr>
      </p:pic>
      <p:sp>
        <p:nvSpPr>
          <p:cNvPr id="155" name="Google Shape;155;p22"/>
          <p:cNvSpPr txBox="1"/>
          <p:nvPr>
            <p:ph idx="1" type="body"/>
          </p:nvPr>
        </p:nvSpPr>
        <p:spPr>
          <a:xfrm>
            <a:off x="6673050" y="2016400"/>
            <a:ext cx="19776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SentiWordNet</a:t>
            </a:r>
            <a:endParaRPr/>
          </a:p>
          <a:p>
            <a:pPr indent="-311150" lvl="0" marL="457200" rtl="0" algn="l">
              <a:lnSpc>
                <a:spcPct val="200000"/>
              </a:lnSpc>
              <a:spcBef>
                <a:spcPts val="0"/>
              </a:spcBef>
              <a:spcAft>
                <a:spcPts val="0"/>
              </a:spcAft>
              <a:buSzPts val="1300"/>
              <a:buChar char="●"/>
            </a:pPr>
            <a:r>
              <a:rPr lang="en"/>
              <a:t>Emoji Sentiment Rankings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emotion</a:t>
            </a:r>
            <a:endParaRPr/>
          </a:p>
        </p:txBody>
      </p:sp>
      <p:pic>
        <p:nvPicPr>
          <p:cNvPr id="161" name="Google Shape;161;p23"/>
          <p:cNvPicPr preferRelativeResize="0"/>
          <p:nvPr/>
        </p:nvPicPr>
        <p:blipFill rotWithShape="1">
          <a:blip r:embed="rId3">
            <a:alphaModFix/>
          </a:blip>
          <a:srcRect b="661" l="0" r="0" t="661"/>
          <a:stretch/>
        </p:blipFill>
        <p:spPr>
          <a:xfrm>
            <a:off x="729450" y="1916325"/>
            <a:ext cx="8090300" cy="2852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200713" y="274025"/>
            <a:ext cx="8742575" cy="459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5"/>
          <p:cNvPicPr preferRelativeResize="0"/>
          <p:nvPr/>
        </p:nvPicPr>
        <p:blipFill rotWithShape="1">
          <a:blip r:embed="rId3">
            <a:alphaModFix/>
          </a:blip>
          <a:srcRect b="12857" l="12704" r="10484" t="12476"/>
          <a:stretch/>
        </p:blipFill>
        <p:spPr>
          <a:xfrm>
            <a:off x="4549265" y="119038"/>
            <a:ext cx="4594738" cy="4466624"/>
          </a:xfrm>
          <a:prstGeom prst="rect">
            <a:avLst/>
          </a:prstGeom>
          <a:noFill/>
          <a:ln>
            <a:noFill/>
          </a:ln>
        </p:spPr>
      </p:pic>
      <p:pic>
        <p:nvPicPr>
          <p:cNvPr id="172" name="Google Shape;172;p25"/>
          <p:cNvPicPr preferRelativeResize="0"/>
          <p:nvPr/>
        </p:nvPicPr>
        <p:blipFill rotWithShape="1">
          <a:blip r:embed="rId4">
            <a:alphaModFix/>
          </a:blip>
          <a:srcRect b="3795" l="6390" r="2309" t="2720"/>
          <a:stretch/>
        </p:blipFill>
        <p:spPr>
          <a:xfrm>
            <a:off x="0" y="119038"/>
            <a:ext cx="4572000" cy="4466619"/>
          </a:xfrm>
          <a:prstGeom prst="rect">
            <a:avLst/>
          </a:prstGeom>
          <a:noFill/>
          <a:ln>
            <a:noFill/>
          </a:ln>
        </p:spPr>
      </p:pic>
      <p:sp>
        <p:nvSpPr>
          <p:cNvPr id="173" name="Google Shape;173;p25"/>
          <p:cNvSpPr txBox="1"/>
          <p:nvPr/>
        </p:nvSpPr>
        <p:spPr>
          <a:xfrm>
            <a:off x="1443750" y="4554050"/>
            <a:ext cx="62565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Time-spatial map for the posting number of geo-tagged tweets from 2018-10-24 to 2018-11-25</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26"/>
          <p:cNvPicPr preferRelativeResize="0"/>
          <p:nvPr/>
        </p:nvPicPr>
        <p:blipFill rotWithShape="1">
          <a:blip r:embed="rId3">
            <a:alphaModFix/>
          </a:blip>
          <a:srcRect b="13029" l="13233" r="9961" t="12725"/>
          <a:stretch/>
        </p:blipFill>
        <p:spPr>
          <a:xfrm>
            <a:off x="4571990" y="126925"/>
            <a:ext cx="4572022" cy="4419248"/>
          </a:xfrm>
          <a:prstGeom prst="rect">
            <a:avLst/>
          </a:prstGeom>
          <a:noFill/>
          <a:ln>
            <a:noFill/>
          </a:ln>
        </p:spPr>
      </p:pic>
      <p:pic>
        <p:nvPicPr>
          <p:cNvPr id="179" name="Google Shape;179;p26"/>
          <p:cNvPicPr preferRelativeResize="0"/>
          <p:nvPr/>
        </p:nvPicPr>
        <p:blipFill rotWithShape="1">
          <a:blip r:embed="rId4">
            <a:alphaModFix/>
          </a:blip>
          <a:srcRect b="3513" l="5713" r="0" t="2545"/>
          <a:stretch/>
        </p:blipFill>
        <p:spPr>
          <a:xfrm>
            <a:off x="-12" y="160437"/>
            <a:ext cx="4642437" cy="4419226"/>
          </a:xfrm>
          <a:prstGeom prst="rect">
            <a:avLst/>
          </a:prstGeom>
          <a:noFill/>
          <a:ln>
            <a:noFill/>
          </a:ln>
        </p:spPr>
      </p:pic>
      <p:sp>
        <p:nvSpPr>
          <p:cNvPr id="180" name="Google Shape;180;p26"/>
          <p:cNvSpPr txBox="1"/>
          <p:nvPr/>
        </p:nvSpPr>
        <p:spPr>
          <a:xfrm>
            <a:off x="1311300" y="4546175"/>
            <a:ext cx="65214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Time-spatial map for the positive emotion scores of geo-tagged tweets from 2018-10-24 to 2018-11-25</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nalytics: correlation</a:t>
            </a:r>
            <a:endParaRPr/>
          </a:p>
        </p:txBody>
      </p:sp>
      <p:pic>
        <p:nvPicPr>
          <p:cNvPr id="186" name="Google Shape;186;p27"/>
          <p:cNvPicPr preferRelativeResize="0"/>
          <p:nvPr/>
        </p:nvPicPr>
        <p:blipFill>
          <a:blip r:embed="rId3">
            <a:alphaModFix/>
          </a:blip>
          <a:stretch>
            <a:fillRect/>
          </a:stretch>
        </p:blipFill>
        <p:spPr>
          <a:xfrm>
            <a:off x="729450" y="1985425"/>
            <a:ext cx="7876474" cy="257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regression</a:t>
            </a:r>
            <a:endParaRPr/>
          </a:p>
        </p:txBody>
      </p:sp>
      <p:graphicFrame>
        <p:nvGraphicFramePr>
          <p:cNvPr id="192" name="Google Shape;192;p28"/>
          <p:cNvGraphicFramePr/>
          <p:nvPr/>
        </p:nvGraphicFramePr>
        <p:xfrm>
          <a:off x="1245650" y="2159125"/>
          <a:ext cx="3000000" cy="3000000"/>
        </p:xfrm>
        <a:graphic>
          <a:graphicData uri="http://schemas.openxmlformats.org/drawingml/2006/table">
            <a:tbl>
              <a:tblPr>
                <a:noFill/>
                <a:tableStyleId>{65CD3E6D-1C77-4AA5-A28B-1EF7A10274BD}</a:tableStyleId>
              </a:tblPr>
              <a:tblGrid>
                <a:gridCol w="973300"/>
                <a:gridCol w="3579550"/>
                <a:gridCol w="2389975"/>
              </a:tblGrid>
              <a:tr h="713150">
                <a:tc>
                  <a:txBody>
                    <a:bodyPr>
                      <a:noAutofit/>
                    </a:bodyPr>
                    <a:lstStyle/>
                    <a:p>
                      <a:pPr indent="0" lvl="0" marL="0" rtl="0" algn="l">
                        <a:lnSpc>
                          <a:spcPct val="150000"/>
                        </a:lnSpc>
                        <a:spcBef>
                          <a:spcPts val="0"/>
                        </a:spcBef>
                        <a:spcAft>
                          <a:spcPts val="0"/>
                        </a:spcAft>
                        <a:buNone/>
                      </a:pPr>
                      <a:r>
                        <a:t/>
                      </a:r>
                      <a:endParaRPr sz="1100">
                        <a:solidFill>
                          <a:srgbClr val="222222"/>
                        </a:solidFill>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Group 1 </a:t>
                      </a:r>
                      <a:endParaRPr sz="11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(Income, land assessment and property assessment)</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Group 2 </a:t>
                      </a:r>
                      <a:endParaRPr sz="11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(2013-2017 ACS 5-year estimate)</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r>
              <a:tr h="459575">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Ridge / Train</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0.1573</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0.1650</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r h="404125">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Ridge / Test</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0.1241</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0.0924</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r h="404125">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Lasso / Train</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0.1287</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0.1161</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r h="404125">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Lasso / Test</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0.1007</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0.0591</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classification</a:t>
            </a:r>
            <a:endParaRPr/>
          </a:p>
        </p:txBody>
      </p:sp>
      <p:graphicFrame>
        <p:nvGraphicFramePr>
          <p:cNvPr id="198" name="Google Shape;198;p29"/>
          <p:cNvGraphicFramePr/>
          <p:nvPr/>
        </p:nvGraphicFramePr>
        <p:xfrm>
          <a:off x="729450" y="3234350"/>
          <a:ext cx="3000000" cy="3000000"/>
        </p:xfrm>
        <a:graphic>
          <a:graphicData uri="http://schemas.openxmlformats.org/drawingml/2006/table">
            <a:tbl>
              <a:tblPr>
                <a:noFill/>
                <a:tableStyleId>{65CD3E6D-1C77-4AA5-A28B-1EF7A10274BD}</a:tableStyleId>
              </a:tblPr>
              <a:tblGrid>
                <a:gridCol w="494875"/>
                <a:gridCol w="3247125"/>
                <a:gridCol w="2200750"/>
              </a:tblGrid>
              <a:tr h="644475">
                <a:tc>
                  <a:txBody>
                    <a:bodyPr>
                      <a:noAutofit/>
                    </a:bodyPr>
                    <a:lstStyle/>
                    <a:p>
                      <a:pPr indent="0" lvl="0" marL="0" rtl="0" algn="l">
                        <a:lnSpc>
                          <a:spcPct val="150000"/>
                        </a:lnSpc>
                        <a:spcBef>
                          <a:spcPts val="0"/>
                        </a:spcBef>
                        <a:spcAft>
                          <a:spcPts val="0"/>
                        </a:spcAft>
                        <a:buNone/>
                      </a:pPr>
                      <a:r>
                        <a:t/>
                      </a:r>
                      <a:endParaRPr sz="1100">
                        <a:solidFill>
                          <a:srgbClr val="222222"/>
                        </a:solidFill>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Group 1 </a:t>
                      </a:r>
                      <a:endParaRPr sz="11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(Income, land assessment and property assessment)</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Group 2 </a:t>
                      </a:r>
                      <a:endParaRPr sz="1100">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(2013-2017 ACS 5-year estimate)</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FFE"/>
                    </a:solidFill>
                  </a:tcPr>
                </a:tc>
              </a:tr>
              <a:tr h="415325">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Train</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0.4797</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0.5563</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r h="365200">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Test</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0.3529</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c>
                  <a:txBody>
                    <a:bodyPr>
                      <a:noAutofit/>
                    </a:bodyPr>
                    <a:lstStyle/>
                    <a:p>
                      <a:pPr indent="0" lvl="0" marL="0" rtl="0" algn="just">
                        <a:lnSpc>
                          <a:spcPct val="150000"/>
                        </a:lnSpc>
                        <a:spcBef>
                          <a:spcPts val="0"/>
                        </a:spcBef>
                        <a:spcAft>
                          <a:spcPts val="0"/>
                        </a:spcAft>
                        <a:buNone/>
                      </a:pPr>
                      <a:r>
                        <a:rPr lang="en" sz="1100">
                          <a:highlight>
                            <a:srgbClr val="FFFFFF"/>
                          </a:highlight>
                          <a:latin typeface="Times New Roman"/>
                          <a:ea typeface="Times New Roman"/>
                          <a:cs typeface="Times New Roman"/>
                          <a:sym typeface="Times New Roman"/>
                        </a:rPr>
                        <a:t>0.1875</a:t>
                      </a:r>
                      <a:endParaRPr sz="1100">
                        <a:highlight>
                          <a:srgbClr val="FFFFFF"/>
                        </a:highlight>
                        <a:latin typeface="Times New Roman"/>
                        <a:ea typeface="Times New Roman"/>
                        <a:cs typeface="Times New Roman"/>
                        <a:sym typeface="Times New Roman"/>
                      </a:endParaRPr>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EFEFE"/>
                    </a:solidFill>
                  </a:tcPr>
                </a:tc>
              </a:tr>
            </a:tbl>
          </a:graphicData>
        </a:graphic>
      </p:graphicFrame>
      <p:pic>
        <p:nvPicPr>
          <p:cNvPr id="199" name="Google Shape;199;p29"/>
          <p:cNvPicPr preferRelativeResize="0"/>
          <p:nvPr/>
        </p:nvPicPr>
        <p:blipFill>
          <a:blip r:embed="rId3">
            <a:alphaModFix/>
          </a:blip>
          <a:stretch>
            <a:fillRect/>
          </a:stretch>
        </p:blipFill>
        <p:spPr>
          <a:xfrm>
            <a:off x="729450" y="1964100"/>
            <a:ext cx="5942750" cy="1076175"/>
          </a:xfrm>
          <a:prstGeom prst="rect">
            <a:avLst/>
          </a:prstGeom>
          <a:noFill/>
          <a:ln>
            <a:noFill/>
          </a:ln>
          <a:effectLst>
            <a:outerShdw blurRad="57150" rotWithShape="0" algn="bl" dir="5400000" dist="19050">
              <a:srgbClr val="000000">
                <a:alpha val="50000"/>
              </a:srgbClr>
            </a:outerShdw>
          </a:effectLst>
        </p:spPr>
      </p:pic>
      <p:grpSp>
        <p:nvGrpSpPr>
          <p:cNvPr id="200" name="Google Shape;200;p29"/>
          <p:cNvGrpSpPr/>
          <p:nvPr/>
        </p:nvGrpSpPr>
        <p:grpSpPr>
          <a:xfrm>
            <a:off x="6960451" y="1887900"/>
            <a:ext cx="1764274" cy="2797674"/>
            <a:chOff x="6960451" y="1887900"/>
            <a:chExt cx="1764274" cy="2797674"/>
          </a:xfrm>
        </p:grpSpPr>
        <p:pic>
          <p:nvPicPr>
            <p:cNvPr id="201" name="Google Shape;201;p29"/>
            <p:cNvPicPr preferRelativeResize="0"/>
            <p:nvPr/>
          </p:nvPicPr>
          <p:blipFill>
            <a:blip r:embed="rId4">
              <a:alphaModFix/>
            </a:blip>
            <a:stretch>
              <a:fillRect/>
            </a:stretch>
          </p:blipFill>
          <p:spPr>
            <a:xfrm>
              <a:off x="6991200" y="1887900"/>
              <a:ext cx="1702775" cy="1329001"/>
            </a:xfrm>
            <a:prstGeom prst="rect">
              <a:avLst/>
            </a:prstGeom>
            <a:noFill/>
            <a:ln>
              <a:noFill/>
            </a:ln>
          </p:spPr>
        </p:pic>
        <p:pic>
          <p:nvPicPr>
            <p:cNvPr id="202" name="Google Shape;202;p29"/>
            <p:cNvPicPr preferRelativeResize="0"/>
            <p:nvPr/>
          </p:nvPicPr>
          <p:blipFill>
            <a:blip r:embed="rId5">
              <a:alphaModFix/>
            </a:blip>
            <a:stretch>
              <a:fillRect/>
            </a:stretch>
          </p:blipFill>
          <p:spPr>
            <a:xfrm>
              <a:off x="6960451" y="3308575"/>
              <a:ext cx="1764274" cy="137699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3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8" name="Google Shape;208;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en" sz="1600"/>
              <a:t>Wealth and happiness are positively related, but the relationship is not decisive. </a:t>
            </a:r>
            <a:endParaRPr sz="1600"/>
          </a:p>
          <a:p>
            <a:pPr indent="-330200" lvl="0" marL="457200" rtl="0" algn="l">
              <a:lnSpc>
                <a:spcPct val="200000"/>
              </a:lnSpc>
              <a:spcBef>
                <a:spcPts val="0"/>
              </a:spcBef>
              <a:spcAft>
                <a:spcPts val="0"/>
              </a:spcAft>
              <a:buSzPts val="1600"/>
              <a:buChar char="●"/>
            </a:pPr>
            <a:r>
              <a:rPr lang="en" sz="1600"/>
              <a:t>Socio-economic data can help generally judge the intensity of a person's positive emotion. </a:t>
            </a:r>
            <a:endParaRPr sz="1600"/>
          </a:p>
          <a:p>
            <a:pPr indent="-330200" lvl="0" marL="457200" rtl="0" algn="l">
              <a:lnSpc>
                <a:spcPct val="200000"/>
              </a:lnSpc>
              <a:spcBef>
                <a:spcPts val="0"/>
              </a:spcBef>
              <a:spcAft>
                <a:spcPts val="0"/>
              </a:spcAft>
              <a:buSzPts val="1600"/>
              <a:buChar char="●"/>
            </a:pPr>
            <a:r>
              <a:rPr lang="en" sz="1600"/>
              <a:t>Happiness is not dependent on wealth!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&amp; A</a:t>
            </a:r>
            <a:endParaRPr/>
          </a:p>
          <a:p>
            <a:pPr indent="0" lvl="0" marL="0" rtl="0" algn="l">
              <a:spcBef>
                <a:spcPts val="0"/>
              </a:spcBef>
              <a:spcAft>
                <a:spcPts val="0"/>
              </a:spcAft>
              <a:buNone/>
            </a:pPr>
            <a:r>
              <a:rPr lang="en" sz="1100"/>
              <a:t>(</a:t>
            </a:r>
            <a:r>
              <a:rPr lang="en" sz="1100"/>
              <a:t>Please  refer to our github page for technical details: </a:t>
            </a:r>
            <a:r>
              <a:rPr lang="en" sz="1100" u="sng"/>
              <a:t>https://github.com/LuJunru/ADS2018_Final_Project</a:t>
            </a:r>
            <a:r>
              <a:rPr lang="en" sz="1100"/>
              <a: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1A1A1A"/>
                </a:solidFill>
              </a:rPr>
              <a:t>Twitter with Location and Emojis</a:t>
            </a:r>
            <a:endParaRPr>
              <a:solidFill>
                <a:srgbClr val="1A1A1A"/>
              </a:solidFill>
            </a:endParaRPr>
          </a:p>
          <a:p>
            <a:pPr indent="0" lvl="0" marL="0" rtl="0" algn="l">
              <a:spcBef>
                <a:spcPts val="0"/>
              </a:spcBef>
              <a:spcAft>
                <a:spcPts val="0"/>
              </a:spcAft>
              <a:buNone/>
            </a:pPr>
            <a:r>
              <a:t/>
            </a:r>
            <a:endParaRPr/>
          </a:p>
        </p:txBody>
      </p:sp>
      <p:sp>
        <p:nvSpPr>
          <p:cNvPr id="93" name="Google Shape;93;p14"/>
          <p:cNvSpPr txBox="1"/>
          <p:nvPr>
            <p:ph idx="1" type="body"/>
          </p:nvPr>
        </p:nvSpPr>
        <p:spPr>
          <a:xfrm>
            <a:off x="500850" y="2033375"/>
            <a:ext cx="4175100" cy="1262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a:t>Twitter data provides information about citizens’ activities, emotions, and their mobility patterns with emojis and location informations.</a:t>
            </a:r>
            <a:endParaRPr sz="1400"/>
          </a:p>
        </p:txBody>
      </p:sp>
      <p:pic>
        <p:nvPicPr>
          <p:cNvPr id="94" name="Google Shape;94;p14"/>
          <p:cNvPicPr preferRelativeResize="0"/>
          <p:nvPr/>
        </p:nvPicPr>
        <p:blipFill>
          <a:blip r:embed="rId3">
            <a:alphaModFix/>
          </a:blip>
          <a:stretch>
            <a:fillRect/>
          </a:stretch>
        </p:blipFill>
        <p:spPr>
          <a:xfrm>
            <a:off x="5225425" y="2078875"/>
            <a:ext cx="3625150" cy="2132675"/>
          </a:xfrm>
          <a:prstGeom prst="rect">
            <a:avLst/>
          </a:prstGeom>
          <a:noFill/>
          <a:ln>
            <a:noFill/>
          </a:ln>
        </p:spPr>
      </p:pic>
      <p:sp>
        <p:nvSpPr>
          <p:cNvPr id="95" name="Google Shape;95;p14"/>
          <p:cNvSpPr txBox="1"/>
          <p:nvPr/>
        </p:nvSpPr>
        <p:spPr>
          <a:xfrm>
            <a:off x="454150" y="2683525"/>
            <a:ext cx="4285500" cy="30000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Combining Twitter data with socio-economic data, we could investigate the relation between people’s emotions and their economic conditions. </a:t>
            </a:r>
            <a:br>
              <a:rPr lang="en">
                <a:solidFill>
                  <a:schemeClr val="accent1"/>
                </a:solidFill>
                <a:latin typeface="Lato"/>
                <a:ea typeface="Lato"/>
                <a:cs typeface="Lato"/>
                <a:sym typeface="Lato"/>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shortage</a:t>
            </a:r>
            <a:endParaRPr/>
          </a:p>
        </p:txBody>
      </p:sp>
      <p:sp>
        <p:nvSpPr>
          <p:cNvPr id="219" name="Google Shape;219;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sz="1800"/>
              <a:t>Age limitation and user diversity on twitter users</a:t>
            </a:r>
            <a:endParaRPr sz="1800"/>
          </a:p>
          <a:p>
            <a:pPr indent="-311150" lvl="0" marL="457200" rtl="0" algn="l">
              <a:lnSpc>
                <a:spcPct val="200000"/>
              </a:lnSpc>
              <a:spcBef>
                <a:spcPts val="0"/>
              </a:spcBef>
              <a:spcAft>
                <a:spcPts val="0"/>
              </a:spcAft>
              <a:buSzPts val="1300"/>
              <a:buChar char="●"/>
            </a:pPr>
            <a:r>
              <a:rPr lang="en" sz="1800"/>
              <a:t>Time-consuming work on further filter reliable tweets</a:t>
            </a:r>
            <a:endParaRPr sz="1800"/>
          </a:p>
          <a:p>
            <a:pPr indent="-311150" lvl="0" marL="457200" rtl="0" algn="l">
              <a:lnSpc>
                <a:spcPct val="200000"/>
              </a:lnSpc>
              <a:spcBef>
                <a:spcPts val="0"/>
              </a:spcBef>
              <a:spcAft>
                <a:spcPts val="0"/>
              </a:spcAft>
              <a:buSzPts val="1300"/>
              <a:buChar char="●"/>
            </a:pPr>
            <a:r>
              <a:rPr lang="en" sz="1800"/>
              <a:t>Emoji dictionary is limited</a:t>
            </a:r>
            <a:endParaRPr sz="1800"/>
          </a:p>
          <a:p>
            <a:pPr indent="-311150" lvl="0" marL="457200" rtl="0" algn="l">
              <a:lnSpc>
                <a:spcPct val="200000"/>
              </a:lnSpc>
              <a:spcBef>
                <a:spcPts val="0"/>
              </a:spcBef>
              <a:spcAft>
                <a:spcPts val="0"/>
              </a:spcAft>
              <a:buSzPts val="1300"/>
              <a:buChar char="●"/>
            </a:pPr>
            <a:r>
              <a:rPr lang="en" sz="1800"/>
              <a:t>Comparability between discrete labels is neglected</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Literature Review</a:t>
            </a:r>
            <a:endParaRPr/>
          </a:p>
        </p:txBody>
      </p:sp>
      <p:pic>
        <p:nvPicPr>
          <p:cNvPr id="101" name="Google Shape;101;p15"/>
          <p:cNvPicPr preferRelativeResize="0"/>
          <p:nvPr/>
        </p:nvPicPr>
        <p:blipFill>
          <a:blip r:embed="rId3">
            <a:alphaModFix/>
          </a:blip>
          <a:stretch>
            <a:fillRect/>
          </a:stretch>
        </p:blipFill>
        <p:spPr>
          <a:xfrm>
            <a:off x="1329125" y="1520300"/>
            <a:ext cx="7375700" cy="3726650"/>
          </a:xfrm>
          <a:prstGeom prst="rect">
            <a:avLst/>
          </a:prstGeom>
          <a:noFill/>
          <a:ln>
            <a:noFill/>
          </a:ln>
        </p:spPr>
      </p:pic>
      <p:sp>
        <p:nvSpPr>
          <p:cNvPr id="102" name="Google Shape;102;p15"/>
          <p:cNvSpPr txBox="1"/>
          <p:nvPr>
            <p:ph idx="1" type="body"/>
          </p:nvPr>
        </p:nvSpPr>
        <p:spPr>
          <a:xfrm>
            <a:off x="464425" y="3717500"/>
            <a:ext cx="2849400" cy="12621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sz="1400">
                <a:solidFill>
                  <a:srgbClr val="434343"/>
                </a:solidFill>
                <a:latin typeface="Arial"/>
                <a:ea typeface="Arial"/>
                <a:cs typeface="Arial"/>
                <a:sym typeface="Arial"/>
              </a:rPr>
              <a:t>Used more than 12 million Twitter data with tags to analyze spatial patterns of people’s daily activity</a:t>
            </a:r>
            <a:endParaRPr sz="1400">
              <a:solidFill>
                <a:srgbClr val="434343"/>
              </a:solidFill>
            </a:endParaRPr>
          </a:p>
        </p:txBody>
      </p:sp>
      <p:sp>
        <p:nvSpPr>
          <p:cNvPr id="103" name="Google Shape;103;p15"/>
          <p:cNvSpPr txBox="1"/>
          <p:nvPr>
            <p:ph idx="1" type="body"/>
          </p:nvPr>
        </p:nvSpPr>
        <p:spPr>
          <a:xfrm>
            <a:off x="3174900" y="1964675"/>
            <a:ext cx="2478300" cy="13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lang="en" sz="1400">
                <a:solidFill>
                  <a:srgbClr val="434343"/>
                </a:solidFill>
                <a:latin typeface="Arial"/>
                <a:ea typeface="Arial"/>
                <a:cs typeface="Arial"/>
                <a:sym typeface="Arial"/>
              </a:rPr>
              <a:t>Provided a new way to rank city based on the intensity of residents’ online activities by analyzing the distribution of Twitter data</a:t>
            </a:r>
            <a:endParaRPr sz="1400">
              <a:solidFill>
                <a:srgbClr val="434343"/>
              </a:solidFill>
              <a:latin typeface="Arial"/>
              <a:ea typeface="Arial"/>
              <a:cs typeface="Arial"/>
              <a:sym typeface="Arial"/>
            </a:endParaRPr>
          </a:p>
          <a:p>
            <a:pPr indent="0" lvl="0" marL="457200" rtl="0" algn="just">
              <a:spcBef>
                <a:spcPts val="0"/>
              </a:spcBef>
              <a:spcAft>
                <a:spcPts val="0"/>
              </a:spcAft>
              <a:buNone/>
            </a:pPr>
            <a:r>
              <a:t/>
            </a:r>
            <a:endParaRPr sz="1400">
              <a:solidFill>
                <a:srgbClr val="434343"/>
              </a:solidFill>
              <a:highlight>
                <a:schemeClr val="lt1"/>
              </a:highlight>
              <a:latin typeface="Arial"/>
              <a:ea typeface="Arial"/>
              <a:cs typeface="Arial"/>
              <a:sym typeface="Arial"/>
            </a:endParaRPr>
          </a:p>
        </p:txBody>
      </p:sp>
      <p:sp>
        <p:nvSpPr>
          <p:cNvPr id="104" name="Google Shape;104;p15"/>
          <p:cNvSpPr txBox="1"/>
          <p:nvPr/>
        </p:nvSpPr>
        <p:spPr>
          <a:xfrm>
            <a:off x="5780725" y="3099300"/>
            <a:ext cx="2239500" cy="2044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434343"/>
                </a:solidFill>
              </a:rPr>
              <a:t>Made a first attempt at investigating the global distribution of emojis</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3">
            <a:alphaModFix/>
          </a:blip>
          <a:srcRect b="5019" l="6367" r="2674" t="1688"/>
          <a:stretch/>
        </p:blipFill>
        <p:spPr>
          <a:xfrm>
            <a:off x="5121375" y="599550"/>
            <a:ext cx="3905775" cy="3860250"/>
          </a:xfrm>
          <a:prstGeom prst="rect">
            <a:avLst/>
          </a:prstGeom>
          <a:noFill/>
          <a:ln>
            <a:noFill/>
          </a:ln>
        </p:spPr>
      </p:pic>
      <p:sp>
        <p:nvSpPr>
          <p:cNvPr id="110" name="Google Shape;110;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Income</a:t>
            </a:r>
            <a:endParaRPr/>
          </a:p>
          <a:p>
            <a:pPr indent="0" lvl="0" marL="0" rtl="0" algn="l">
              <a:spcBef>
                <a:spcPts val="0"/>
              </a:spcBef>
              <a:spcAft>
                <a:spcPts val="0"/>
              </a:spcAft>
              <a:buNone/>
            </a:pPr>
            <a:r>
              <a:rPr b="0" lang="en" sz="2000">
                <a:solidFill>
                  <a:srgbClr val="434343"/>
                </a:solidFill>
              </a:rPr>
              <a:t>NYC 2016 Mean Household Income</a:t>
            </a:r>
            <a:endParaRPr b="0" sz="2000">
              <a:solidFill>
                <a:srgbClr val="434343"/>
              </a:solidFill>
            </a:endParaRPr>
          </a:p>
        </p:txBody>
      </p:sp>
      <p:sp>
        <p:nvSpPr>
          <p:cNvPr id="111" name="Google Shape;111;p16"/>
          <p:cNvSpPr txBox="1"/>
          <p:nvPr>
            <p:ph idx="1" type="body"/>
          </p:nvPr>
        </p:nvSpPr>
        <p:spPr>
          <a:xfrm>
            <a:off x="654025" y="2331300"/>
            <a:ext cx="43938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Data acquisition: U.S. Census Bureau</a:t>
            </a:r>
            <a:endParaRPr/>
          </a:p>
          <a:p>
            <a:pPr indent="-311150" lvl="0" marL="457200" rtl="0" algn="l">
              <a:lnSpc>
                <a:spcPct val="200000"/>
              </a:lnSpc>
              <a:spcBef>
                <a:spcPts val="0"/>
              </a:spcBef>
              <a:spcAft>
                <a:spcPts val="0"/>
              </a:spcAft>
              <a:buSzPts val="1300"/>
              <a:buChar char="●"/>
            </a:pPr>
            <a:r>
              <a:rPr lang="en"/>
              <a:t>Data cleaning: NaN filling and Drop Redundant Data</a:t>
            </a:r>
            <a:endParaRPr/>
          </a:p>
          <a:p>
            <a:pPr indent="-311150" lvl="0" marL="457200" rtl="0" algn="l">
              <a:lnSpc>
                <a:spcPct val="200000"/>
              </a:lnSpc>
              <a:spcBef>
                <a:spcPts val="0"/>
              </a:spcBef>
              <a:spcAft>
                <a:spcPts val="0"/>
              </a:spcAft>
              <a:buSzPts val="1300"/>
              <a:buChar char="●"/>
            </a:pPr>
            <a:r>
              <a:rPr lang="en"/>
              <a:t>Data mining: geo-visualization, correlation analysis and regression</a:t>
            </a:r>
            <a:endParaRPr/>
          </a:p>
        </p:txBody>
      </p:sp>
      <p:sp>
        <p:nvSpPr>
          <p:cNvPr id="112" name="Google Shape;112;p16"/>
          <p:cNvSpPr txBox="1"/>
          <p:nvPr/>
        </p:nvSpPr>
        <p:spPr>
          <a:xfrm>
            <a:off x="5834900" y="31969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000">
                <a:solidFill>
                  <a:srgbClr val="222222"/>
                </a:solidFill>
                <a:highlight>
                  <a:srgbClr val="FFFFFF"/>
                </a:highlight>
                <a:latin typeface="Times New Roman"/>
                <a:ea typeface="Times New Roman"/>
                <a:cs typeface="Times New Roman"/>
                <a:sym typeface="Times New Roman"/>
              </a:rPr>
              <a:t>The mean household income based on NYC zips for Fiscal Year 2016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PLUTO</a:t>
            </a:r>
            <a:endParaRPr/>
          </a:p>
        </p:txBody>
      </p:sp>
      <p:pic>
        <p:nvPicPr>
          <p:cNvPr id="118" name="Google Shape;118;p17"/>
          <p:cNvPicPr preferRelativeResize="0"/>
          <p:nvPr/>
        </p:nvPicPr>
        <p:blipFill>
          <a:blip r:embed="rId3">
            <a:alphaModFix/>
          </a:blip>
          <a:stretch>
            <a:fillRect/>
          </a:stretch>
        </p:blipFill>
        <p:spPr>
          <a:xfrm>
            <a:off x="841300" y="2016650"/>
            <a:ext cx="7688702" cy="2179550"/>
          </a:xfrm>
          <a:prstGeom prst="rect">
            <a:avLst/>
          </a:prstGeom>
          <a:noFill/>
          <a:ln>
            <a:noFill/>
          </a:ln>
        </p:spPr>
      </p:pic>
      <p:sp>
        <p:nvSpPr>
          <p:cNvPr id="119" name="Google Shape;119;p17"/>
          <p:cNvSpPr txBox="1"/>
          <p:nvPr/>
        </p:nvSpPr>
        <p:spPr>
          <a:xfrm>
            <a:off x="1443750" y="4278325"/>
            <a:ext cx="62565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NYC PLUTO data by zips</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PLUTO</a:t>
            </a:r>
            <a:endParaRPr/>
          </a:p>
        </p:txBody>
      </p:sp>
      <p:pic>
        <p:nvPicPr>
          <p:cNvPr id="125" name="Google Shape;125;p18"/>
          <p:cNvPicPr preferRelativeResize="0"/>
          <p:nvPr/>
        </p:nvPicPr>
        <p:blipFill>
          <a:blip r:embed="rId3">
            <a:alphaModFix/>
          </a:blip>
          <a:stretch>
            <a:fillRect/>
          </a:stretch>
        </p:blipFill>
        <p:spPr>
          <a:xfrm>
            <a:off x="1460727" y="1894613"/>
            <a:ext cx="6226151" cy="2618675"/>
          </a:xfrm>
          <a:prstGeom prst="rect">
            <a:avLst/>
          </a:prstGeom>
          <a:noFill/>
          <a:ln>
            <a:noFill/>
          </a:ln>
        </p:spPr>
      </p:pic>
      <p:sp>
        <p:nvSpPr>
          <p:cNvPr id="126" name="Google Shape;126;p18"/>
          <p:cNvSpPr txBox="1"/>
          <p:nvPr/>
        </p:nvSpPr>
        <p:spPr>
          <a:xfrm>
            <a:off x="1443750" y="4477850"/>
            <a:ext cx="62565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The mean of the assessment of land and its property in NYC zips for Fiscal year 2018.</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ACS</a:t>
            </a:r>
            <a:endParaRPr/>
          </a:p>
        </p:txBody>
      </p:sp>
      <p:pic>
        <p:nvPicPr>
          <p:cNvPr id="132" name="Google Shape;132;p19"/>
          <p:cNvPicPr preferRelativeResize="0"/>
          <p:nvPr/>
        </p:nvPicPr>
        <p:blipFill rotWithShape="1">
          <a:blip r:embed="rId3">
            <a:alphaModFix/>
          </a:blip>
          <a:srcRect b="0" l="0" r="0" t="17115"/>
          <a:stretch/>
        </p:blipFill>
        <p:spPr>
          <a:xfrm>
            <a:off x="797150" y="2132176"/>
            <a:ext cx="7809550" cy="2067350"/>
          </a:xfrm>
          <a:prstGeom prst="rect">
            <a:avLst/>
          </a:prstGeom>
          <a:noFill/>
          <a:ln>
            <a:noFill/>
          </a:ln>
          <a:effectLst>
            <a:outerShdw blurRad="57150" rotWithShape="0" algn="bl" dir="5400000" dist="19050">
              <a:srgbClr val="000000">
                <a:alpha val="50000"/>
              </a:srgbClr>
            </a:outerShdw>
          </a:effectLst>
        </p:spPr>
      </p:pic>
      <p:sp>
        <p:nvSpPr>
          <p:cNvPr id="133" name="Google Shape;133;p19"/>
          <p:cNvSpPr txBox="1"/>
          <p:nvPr/>
        </p:nvSpPr>
        <p:spPr>
          <a:xfrm>
            <a:off x="1601250" y="4081475"/>
            <a:ext cx="5945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txBox="1"/>
          <p:nvPr/>
        </p:nvSpPr>
        <p:spPr>
          <a:xfrm>
            <a:off x="1443750" y="4401650"/>
            <a:ext cx="62565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rgbClr val="FFFFFF"/>
                </a:highlight>
                <a:latin typeface="Times New Roman"/>
                <a:ea typeface="Times New Roman"/>
                <a:cs typeface="Times New Roman"/>
                <a:sym typeface="Times New Roman"/>
              </a:rPr>
              <a:t>Description of 2013-2017 ACS 5-year estimate data of NYC</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emotion</a:t>
            </a:r>
            <a:endParaRPr/>
          </a:p>
        </p:txBody>
      </p:sp>
      <p:pic>
        <p:nvPicPr>
          <p:cNvPr id="140" name="Google Shape;140;p20"/>
          <p:cNvPicPr preferRelativeResize="0"/>
          <p:nvPr/>
        </p:nvPicPr>
        <p:blipFill>
          <a:blip r:embed="rId3">
            <a:alphaModFix/>
          </a:blip>
          <a:stretch>
            <a:fillRect/>
          </a:stretch>
        </p:blipFill>
        <p:spPr>
          <a:xfrm>
            <a:off x="729450" y="2210338"/>
            <a:ext cx="7878200" cy="1707550"/>
          </a:xfrm>
          <a:prstGeom prst="rect">
            <a:avLst/>
          </a:prstGeom>
          <a:noFill/>
          <a:ln>
            <a:noFill/>
          </a:ln>
        </p:spPr>
      </p:pic>
      <p:sp>
        <p:nvSpPr>
          <p:cNvPr id="141" name="Google Shape;141;p20"/>
          <p:cNvSpPr txBox="1"/>
          <p:nvPr/>
        </p:nvSpPr>
        <p:spPr>
          <a:xfrm>
            <a:off x="1445550" y="4274375"/>
            <a:ext cx="6256500" cy="470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100"/>
              </a:spcBef>
              <a:spcAft>
                <a:spcPts val="700"/>
              </a:spcAft>
              <a:buNone/>
            </a:pPr>
            <a:r>
              <a:rPr lang="en" sz="1200">
                <a:solidFill>
                  <a:srgbClr val="222222"/>
                </a:solidFill>
                <a:highlight>
                  <a:schemeClr val="lt1"/>
                </a:highlight>
                <a:latin typeface="Times New Roman"/>
                <a:ea typeface="Times New Roman"/>
                <a:cs typeface="Times New Roman"/>
                <a:sym typeface="Times New Roman"/>
              </a:rPr>
              <a:t>424,000 G</a:t>
            </a:r>
            <a:r>
              <a:rPr lang="en" sz="1200">
                <a:solidFill>
                  <a:srgbClr val="222222"/>
                </a:solidFill>
                <a:highlight>
                  <a:schemeClr val="lt1"/>
                </a:highlight>
                <a:latin typeface="Times New Roman"/>
                <a:ea typeface="Times New Roman"/>
                <a:cs typeface="Times New Roman"/>
                <a:sym typeface="Times New Roman"/>
              </a:rPr>
              <a:t>eo-tagged tweets in NYC from 2018-10-24 to 2018-11-25</a:t>
            </a:r>
            <a:endParaRPr sz="120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emotion</a:t>
            </a:r>
            <a:endParaRPr/>
          </a:p>
        </p:txBody>
      </p:sp>
      <p:pic>
        <p:nvPicPr>
          <p:cNvPr id="147" name="Google Shape;147;p21"/>
          <p:cNvPicPr preferRelativeResize="0"/>
          <p:nvPr/>
        </p:nvPicPr>
        <p:blipFill>
          <a:blip r:embed="rId3">
            <a:alphaModFix/>
          </a:blip>
          <a:stretch>
            <a:fillRect/>
          </a:stretch>
        </p:blipFill>
        <p:spPr>
          <a:xfrm>
            <a:off x="546575" y="2189850"/>
            <a:ext cx="8206850" cy="231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